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73" r:id="rId8"/>
    <p:sldId id="272" r:id="rId9"/>
    <p:sldId id="274" r:id="rId10"/>
    <p:sldId id="275" r:id="rId11"/>
    <p:sldId id="276" r:id="rId12"/>
    <p:sldId id="277" r:id="rId13"/>
    <p:sldId id="278" r:id="rId14"/>
    <p:sldId id="279" r:id="rId15"/>
    <p:sldId id="287" r:id="rId16"/>
    <p:sldId id="288" r:id="rId17"/>
    <p:sldId id="266" r:id="rId18"/>
    <p:sldId id="268" r:id="rId19"/>
    <p:sldId id="269" r:id="rId20"/>
  </p:sldIdLst>
  <p:sldSz cx="18288000" cy="10287000"/>
  <p:notesSz cx="6858000" cy="9144000"/>
  <p:embeddedFontLst>
    <p:embeddedFont>
      <p:font typeface="Algerian" panose="04020705040A02060702" pitchFamily="82" charset="0"/>
      <p:regular r:id="rId21"/>
    </p:embeddedFont>
    <p:embeddedFont>
      <p:font typeface="Bright Retro" panose="020B0604020202020204" charset="0"/>
      <p:regular r:id="rId22"/>
    </p:embeddedFont>
    <p:embeddedFont>
      <p:font typeface="Cambria Math" panose="02040503050406030204" pitchFamily="18" charset="0"/>
      <p:regular r:id="rId23"/>
    </p:embeddedFont>
    <p:embeddedFont>
      <p:font typeface="Kulachat Slab" panose="020B0604020202020204" charset="-34"/>
      <p:regular r:id="rId24"/>
    </p:embeddedFont>
    <p:embeddedFont>
      <p:font typeface="Sitka Display" panose="02000505000000020004" pitchFamily="2" charset="0"/>
      <p:regular r:id="rId25"/>
      <p:bold r:id="rId26"/>
      <p:italic r:id="rId27"/>
      <p:boldItalic r:id="rId28"/>
    </p:embeddedFont>
    <p:embeddedFont>
      <p:font typeface="Sylfaen" panose="010A0502050306030303" pitchFamily="18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99"/>
    <a:srgbClr val="1901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98" y="11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8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8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8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42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00200" y="-761677"/>
            <a:ext cx="15773400" cy="11396117"/>
          </a:xfrm>
          <a:custGeom>
            <a:avLst/>
            <a:gdLst/>
            <a:ahLst/>
            <a:cxnLst/>
            <a:rect l="l" t="t" r="r" b="b"/>
            <a:pathLst>
              <a:path w="14282479" h="9872764">
                <a:moveTo>
                  <a:pt x="0" y="0"/>
                </a:moveTo>
                <a:lnTo>
                  <a:pt x="14282480" y="0"/>
                </a:lnTo>
                <a:lnTo>
                  <a:pt x="14282480" y="9872764"/>
                </a:lnTo>
                <a:lnTo>
                  <a:pt x="0" y="9872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flipH="1">
            <a:off x="1910260" y="1701523"/>
            <a:ext cx="2509339" cy="3441977"/>
          </a:xfrm>
          <a:custGeom>
            <a:avLst/>
            <a:gdLst/>
            <a:ahLst/>
            <a:cxnLst/>
            <a:rect l="l" t="t" r="r" b="b"/>
            <a:pathLst>
              <a:path w="2300793" h="3234859">
                <a:moveTo>
                  <a:pt x="2300794" y="0"/>
                </a:moveTo>
                <a:lnTo>
                  <a:pt x="0" y="0"/>
                </a:lnTo>
                <a:lnTo>
                  <a:pt x="0" y="3234859"/>
                </a:lnTo>
                <a:lnTo>
                  <a:pt x="2300794" y="3234859"/>
                </a:lnTo>
                <a:lnTo>
                  <a:pt x="2300794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962400" y="4533900"/>
            <a:ext cx="11658600" cy="26241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719"/>
              </a:lnSpc>
            </a:pPr>
            <a:r>
              <a:rPr lang="en-US" sz="7200" b="0" i="0" dirty="0">
                <a:solidFill>
                  <a:srgbClr val="0D0D0D"/>
                </a:solidFill>
                <a:effectLst/>
                <a:latin typeface="Algerian" panose="04020705040A02060702" pitchFamily="82" charset="0"/>
              </a:rPr>
              <a:t>Exploring Coffee Sales Analysis</a:t>
            </a:r>
            <a:endParaRPr lang="en-US" sz="7200" b="1" dirty="0">
              <a:solidFill>
                <a:srgbClr val="4D3527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3868400" y="1485900"/>
            <a:ext cx="2509339" cy="3657600"/>
          </a:xfrm>
          <a:custGeom>
            <a:avLst/>
            <a:gdLst/>
            <a:ahLst/>
            <a:cxnLst/>
            <a:rect l="l" t="t" r="r" b="b"/>
            <a:pathLst>
              <a:path w="2300793" h="3234859">
                <a:moveTo>
                  <a:pt x="0" y="0"/>
                </a:moveTo>
                <a:lnTo>
                  <a:pt x="2300793" y="0"/>
                </a:lnTo>
                <a:lnTo>
                  <a:pt x="2300793" y="3234859"/>
                </a:lnTo>
                <a:lnTo>
                  <a:pt x="0" y="32348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B5AF4-F0D0-53C6-369D-A1A045FEA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7CAC45E-FEDD-574C-D437-F10608E6359C}"/>
              </a:ext>
            </a:extLst>
          </p:cNvPr>
          <p:cNvSpPr/>
          <p:nvPr/>
        </p:nvSpPr>
        <p:spPr>
          <a:xfrm flipH="1" flipV="1">
            <a:off x="0" y="-3060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DAA4E8CA-2C3E-10AA-D7F3-24D2144E8A10}"/>
              </a:ext>
            </a:extLst>
          </p:cNvPr>
          <p:cNvSpPr/>
          <p:nvPr/>
        </p:nvSpPr>
        <p:spPr>
          <a:xfrm>
            <a:off x="11506199" y="4838699"/>
            <a:ext cx="6934201" cy="3505201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02DE6AD-CF4A-19EB-586A-A706F833D09F}"/>
              </a:ext>
            </a:extLst>
          </p:cNvPr>
          <p:cNvSpPr txBox="1"/>
          <p:nvPr/>
        </p:nvSpPr>
        <p:spPr>
          <a:xfrm>
            <a:off x="6553200" y="30605"/>
            <a:ext cx="3495629" cy="127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Insights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15556F47-6A21-64C3-1C12-D5285DFEED63}"/>
              </a:ext>
            </a:extLst>
          </p:cNvPr>
          <p:cNvSpPr txBox="1"/>
          <p:nvPr/>
        </p:nvSpPr>
        <p:spPr>
          <a:xfrm>
            <a:off x="11658600" y="4914900"/>
            <a:ext cx="647700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From this </a:t>
            </a:r>
            <a:r>
              <a:rPr lang="en-US" sz="3200" dirty="0" err="1">
                <a:solidFill>
                  <a:srgbClr val="4D3527"/>
                </a:solidFill>
                <a:latin typeface="Kulachat Slab"/>
              </a:rPr>
              <a:t>Sql</a:t>
            </a:r>
            <a:r>
              <a:rPr lang="en-US" sz="3200" dirty="0">
                <a:solidFill>
                  <a:srgbClr val="4D3527"/>
                </a:solidFill>
                <a:latin typeface="Kulachat Slab"/>
              </a:rPr>
              <a:t> Query we get</a:t>
            </a:r>
          </a:p>
          <a:p>
            <a:pPr marL="457200" indent="-457200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Where the profit is bigger than target profit and here </a:t>
            </a:r>
            <a:r>
              <a:rPr lang="en-US" sz="3200" b="1" dirty="0">
                <a:solidFill>
                  <a:srgbClr val="4D3527"/>
                </a:solidFill>
                <a:latin typeface="Kulachat Slab"/>
              </a:rPr>
              <a:t>Year is dynamic</a:t>
            </a:r>
            <a:r>
              <a:rPr lang="en-US" sz="3200" dirty="0">
                <a:solidFill>
                  <a:srgbClr val="4D3527"/>
                </a:solidFill>
                <a:latin typeface="Kulachat Slab"/>
              </a:rPr>
              <a:t>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2F7440-1E80-960B-6545-9599D15DDC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20" y="2247900"/>
            <a:ext cx="10637847" cy="678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223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46C74B-E4D0-E0D9-7A8B-BAA8C60EF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8449F03-6A12-5CFF-0B84-B5AF6FB6263E}"/>
              </a:ext>
            </a:extLst>
          </p:cNvPr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576962E9-EB4B-75E0-61E6-2EAAD5D22368}"/>
              </a:ext>
            </a:extLst>
          </p:cNvPr>
          <p:cNvSpPr/>
          <p:nvPr/>
        </p:nvSpPr>
        <p:spPr>
          <a:xfrm>
            <a:off x="10817959" y="6134100"/>
            <a:ext cx="7546241" cy="4572000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01C67FEE-8B8E-0F34-C0DC-967CD219DB0B}"/>
              </a:ext>
            </a:extLst>
          </p:cNvPr>
          <p:cNvSpPr txBox="1"/>
          <p:nvPr/>
        </p:nvSpPr>
        <p:spPr>
          <a:xfrm>
            <a:off x="7467600" y="-213675"/>
            <a:ext cx="7278913" cy="127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Insights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C458DC64-A068-0702-FBDB-237FEEB91ADB}"/>
              </a:ext>
            </a:extLst>
          </p:cNvPr>
          <p:cNvSpPr txBox="1"/>
          <p:nvPr/>
        </p:nvSpPr>
        <p:spPr>
          <a:xfrm>
            <a:off x="12268200" y="6896100"/>
            <a:ext cx="541020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From this </a:t>
            </a:r>
            <a:r>
              <a:rPr lang="en-US" sz="3200" dirty="0" err="1">
                <a:solidFill>
                  <a:srgbClr val="4D3527"/>
                </a:solidFill>
                <a:latin typeface="Kulachat Slab"/>
              </a:rPr>
              <a:t>Sql</a:t>
            </a:r>
            <a:r>
              <a:rPr lang="en-US" sz="3200" dirty="0">
                <a:solidFill>
                  <a:srgbClr val="4D3527"/>
                </a:solidFill>
                <a:latin typeface="Kulachat Slab"/>
              </a:rPr>
              <a:t> Query we get </a:t>
            </a:r>
          </a:p>
          <a:p>
            <a:pPr marL="457200" indent="-457200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MOM% change in profit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12FD84-5493-371A-B518-BA6EE6FC95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1" y="1202881"/>
            <a:ext cx="10741759" cy="906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693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DD0052-A0A3-6B35-0476-7F8FC6E5F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39715A2-B25E-FB3B-AD34-4763BAD03DB9}"/>
              </a:ext>
            </a:extLst>
          </p:cNvPr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207E772-8825-05F5-102C-26EF6E64C0B9}"/>
              </a:ext>
            </a:extLst>
          </p:cNvPr>
          <p:cNvSpPr/>
          <p:nvPr/>
        </p:nvSpPr>
        <p:spPr>
          <a:xfrm>
            <a:off x="11949322" y="5524500"/>
            <a:ext cx="6758251" cy="3626735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9073F785-3202-6115-BEF8-0968273FA105}"/>
              </a:ext>
            </a:extLst>
          </p:cNvPr>
          <p:cNvSpPr txBox="1"/>
          <p:nvPr/>
        </p:nvSpPr>
        <p:spPr>
          <a:xfrm>
            <a:off x="6858000" y="342900"/>
            <a:ext cx="8117113" cy="127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Insights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24574C9-5AC6-6DC5-76B3-6CAB9641F02C}"/>
              </a:ext>
            </a:extLst>
          </p:cNvPr>
          <p:cNvSpPr txBox="1"/>
          <p:nvPr/>
        </p:nvSpPr>
        <p:spPr>
          <a:xfrm>
            <a:off x="12281688" y="5855834"/>
            <a:ext cx="6006312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From this </a:t>
            </a:r>
            <a:r>
              <a:rPr lang="en-US" sz="3200" dirty="0" err="1">
                <a:solidFill>
                  <a:srgbClr val="4D3527"/>
                </a:solidFill>
                <a:latin typeface="Kulachat Slab"/>
              </a:rPr>
              <a:t>sql</a:t>
            </a:r>
            <a:r>
              <a:rPr lang="en-US" sz="3200" dirty="0">
                <a:solidFill>
                  <a:srgbClr val="4D3527"/>
                </a:solidFill>
                <a:latin typeface="Kulachat Slab"/>
              </a:rPr>
              <a:t> query </a:t>
            </a:r>
          </a:p>
          <a:p>
            <a:pPr marL="457200" indent="-457200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we get the contribution% and total profit generated by market categories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8957BC-3312-1639-E437-3523A70FA6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439032"/>
            <a:ext cx="11633437" cy="878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82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2C5C2-5380-B2E9-8A48-51E637B27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2BBC32E-C2BF-F602-6857-8E3DB5E5E5C6}"/>
              </a:ext>
            </a:extLst>
          </p:cNvPr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7B7CB882-EC32-7026-86AE-B70C51552E26}"/>
              </a:ext>
            </a:extLst>
          </p:cNvPr>
          <p:cNvSpPr/>
          <p:nvPr/>
        </p:nvSpPr>
        <p:spPr>
          <a:xfrm>
            <a:off x="12725400" y="6515100"/>
            <a:ext cx="5600700" cy="3328962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From these Charts we can find:-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Total profit by state and product type as a pie chart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Total profit by category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MOM% change in profit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Bullet charts where the target is met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862E6F9-E693-59DD-5C3B-BAB0653EA96A}"/>
              </a:ext>
            </a:extLst>
          </p:cNvPr>
          <p:cNvSpPr txBox="1"/>
          <p:nvPr/>
        </p:nvSpPr>
        <p:spPr>
          <a:xfrm>
            <a:off x="6400800" y="134701"/>
            <a:ext cx="8574313" cy="127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Insights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CC417257-F45D-69F5-24BF-33953A55D742}"/>
              </a:ext>
            </a:extLst>
          </p:cNvPr>
          <p:cNvSpPr txBox="1"/>
          <p:nvPr/>
        </p:nvSpPr>
        <p:spPr>
          <a:xfrm>
            <a:off x="11658600" y="5448300"/>
            <a:ext cx="5600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0222EE-82E7-9DC7-78E1-B020AFAC5A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418204"/>
            <a:ext cx="12725399" cy="760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861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0FC85-E45B-1875-BD01-99F7A9A83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72C167B-A6A8-2905-7A65-CBBDA369145A}"/>
              </a:ext>
            </a:extLst>
          </p:cNvPr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1955E08B-357E-D77D-EF10-A5AC13584E06}"/>
              </a:ext>
            </a:extLst>
          </p:cNvPr>
          <p:cNvSpPr/>
          <p:nvPr/>
        </p:nvSpPr>
        <p:spPr>
          <a:xfrm>
            <a:off x="9448799" y="4686300"/>
            <a:ext cx="8839201" cy="6096000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963B303-4A9D-8A9C-DBB4-2260F677D10D}"/>
              </a:ext>
            </a:extLst>
          </p:cNvPr>
          <p:cNvSpPr txBox="1"/>
          <p:nvPr/>
        </p:nvSpPr>
        <p:spPr>
          <a:xfrm>
            <a:off x="6858001" y="1"/>
            <a:ext cx="3190828" cy="127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Insights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2DC4707-588B-504B-DD11-327472BE7D56}"/>
              </a:ext>
            </a:extLst>
          </p:cNvPr>
          <p:cNvSpPr txBox="1"/>
          <p:nvPr/>
        </p:nvSpPr>
        <p:spPr>
          <a:xfrm>
            <a:off x="10048828" y="5259070"/>
            <a:ext cx="7210472" cy="430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From these two charts we get:-</a:t>
            </a:r>
          </a:p>
          <a:p>
            <a:pPr marL="457200" indent="-457200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Where the area is overlapping of target sales and sales it means the target is not met</a:t>
            </a:r>
          </a:p>
          <a:p>
            <a:pPr marL="457200" indent="-457200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MOM% changes in sales</a:t>
            </a:r>
          </a:p>
          <a:p>
            <a:pPr marL="457200" indent="-457200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Redpoint show the decline in the sales where green point represent the incline of the sales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1C97CF-27DF-595E-39A9-53E599C98D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80" y="1188790"/>
            <a:ext cx="8585948" cy="895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530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7BCAC-7471-62A0-3746-026838337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18457F0-61DA-2DFE-1863-67D1C6BE29E5}"/>
              </a:ext>
            </a:extLst>
          </p:cNvPr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5264B9D6-EB22-9574-7C3D-0B4EBFBFB046}"/>
              </a:ext>
            </a:extLst>
          </p:cNvPr>
          <p:cNvSpPr/>
          <p:nvPr/>
        </p:nvSpPr>
        <p:spPr>
          <a:xfrm>
            <a:off x="12192000" y="6286500"/>
            <a:ext cx="6057900" cy="3998626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From these Charts we can find:-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From first chart we get a decomposition tree which we can find low and high expenses of state and </a:t>
            </a:r>
            <a:r>
              <a:rPr lang="en-US" sz="24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product_type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w.r.t to state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 second chart represent a donut chart which shows the </a:t>
            </a:r>
            <a:r>
              <a:rPr lang="en-US" sz="24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Maket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Share distribution of total expanses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8279295-8171-95E2-CFCA-1FBD936CF44B}"/>
              </a:ext>
            </a:extLst>
          </p:cNvPr>
          <p:cNvSpPr txBox="1"/>
          <p:nvPr/>
        </p:nvSpPr>
        <p:spPr>
          <a:xfrm>
            <a:off x="6400800" y="134701"/>
            <a:ext cx="8574313" cy="127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Insights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99D9AFA3-0243-513C-8659-5837FA68284D}"/>
              </a:ext>
            </a:extLst>
          </p:cNvPr>
          <p:cNvSpPr txBox="1"/>
          <p:nvPr/>
        </p:nvSpPr>
        <p:spPr>
          <a:xfrm>
            <a:off x="11658600" y="5448300"/>
            <a:ext cx="5600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7EC6EC-138A-E83A-2DEB-C9BD88156F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24" y="1278244"/>
            <a:ext cx="9121485" cy="45707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785B1B-05E8-4DC6-D87B-3DF4DF15A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24" y="5769661"/>
            <a:ext cx="9121485" cy="438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765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273C5-D2C9-DB36-C6DC-FDA2CAC00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AB88422-D470-FDC9-1250-9B09BAA22707}"/>
              </a:ext>
            </a:extLst>
          </p:cNvPr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39B5FF96-4943-28D4-2D7E-3715E6B8CF12}"/>
              </a:ext>
            </a:extLst>
          </p:cNvPr>
          <p:cNvSpPr/>
          <p:nvPr/>
        </p:nvSpPr>
        <p:spPr>
          <a:xfrm>
            <a:off x="12192000" y="6286500"/>
            <a:ext cx="6057900" cy="3998626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From these Charts we can find:-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From the first chart we can find if the marketing expenses increase then the total expanses also increases.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From the second chart we can find that if the marketing expenses increases then margin also increases.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74219A2-8FFC-8055-2FCA-A3B8B29C578B}"/>
              </a:ext>
            </a:extLst>
          </p:cNvPr>
          <p:cNvSpPr txBox="1"/>
          <p:nvPr/>
        </p:nvSpPr>
        <p:spPr>
          <a:xfrm>
            <a:off x="6400800" y="134701"/>
            <a:ext cx="8574313" cy="127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Insights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8FC14C1B-565D-E0F0-995A-893D63292066}"/>
              </a:ext>
            </a:extLst>
          </p:cNvPr>
          <p:cNvSpPr txBox="1"/>
          <p:nvPr/>
        </p:nvSpPr>
        <p:spPr>
          <a:xfrm>
            <a:off x="11658600" y="5448300"/>
            <a:ext cx="5600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E4078-FC80-9B23-80DB-79E03A271B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29" y="1614836"/>
            <a:ext cx="8587294" cy="853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67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2479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62000" y="1535780"/>
            <a:ext cx="17068799" cy="9703720"/>
          </a:xfrm>
          <a:custGeom>
            <a:avLst/>
            <a:gdLst/>
            <a:ahLst/>
            <a:cxnLst/>
            <a:rect l="l" t="t" r="r" b="b"/>
            <a:pathLst>
              <a:path w="15098643" h="5869597">
                <a:moveTo>
                  <a:pt x="0" y="0"/>
                </a:moveTo>
                <a:lnTo>
                  <a:pt x="15098643" y="0"/>
                </a:lnTo>
                <a:lnTo>
                  <a:pt x="15098643" y="5869597"/>
                </a:lnTo>
                <a:lnTo>
                  <a:pt x="0" y="58695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22149" y="-206515"/>
            <a:ext cx="3162300" cy="2209800"/>
          </a:xfrm>
          <a:custGeom>
            <a:avLst/>
            <a:gdLst/>
            <a:ahLst/>
            <a:cxnLst/>
            <a:rect l="l" t="t" r="r" b="b"/>
            <a:pathLst>
              <a:path w="7747046" h="5422932">
                <a:moveTo>
                  <a:pt x="0" y="0"/>
                </a:moveTo>
                <a:lnTo>
                  <a:pt x="7747046" y="0"/>
                </a:lnTo>
                <a:lnTo>
                  <a:pt x="7747046" y="5422932"/>
                </a:lnTo>
                <a:lnTo>
                  <a:pt x="0" y="54229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95800" y="114300"/>
            <a:ext cx="5562600" cy="14681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2319"/>
              </a:lnSpc>
            </a:pPr>
            <a:r>
              <a:rPr lang="en-US" sz="9600" dirty="0">
                <a:solidFill>
                  <a:srgbClr val="4D3527"/>
                </a:solidFill>
                <a:latin typeface="Bright Retro"/>
              </a:rPr>
              <a:t>Conclusion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43000" y="1582459"/>
            <a:ext cx="15697200" cy="80021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Through coffee sales analysis using Power BI and Tableau, we've gained actionable insights: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Sales Performance: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Identified top products, regions, and customer segments.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Trend Analysis: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Examined sales trends over time, detecting seasonal patterns.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Consumer Insights: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Uncovered preferences, behaviors, and buying patterns.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Market Competitiveness: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Evaluated competition, positioning, and growth opportunities.</a:t>
            </a:r>
          </a:p>
          <a:p>
            <a:pPr algn="l"/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Benefits:</a:t>
            </a:r>
            <a:endParaRPr lang="en-US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Data Visualization: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Presented complex data intuitively.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Interactivity: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Enabled exploration of insights.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Scalability: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Managed large datasets efficiently.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Insight Generation: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Facilitated quick and informed decision-making.</a:t>
            </a:r>
          </a:p>
          <a:p>
            <a:pPr algn="l"/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Next Steps:</a:t>
            </a:r>
            <a:endParaRPr lang="en-US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Implementation: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Translate findings into actionable strategies.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Monitoring: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Regularly monitor metrics and market trends.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Further Analysis:</a:t>
            </a: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 Explore additional dimensions for new insights.</a:t>
            </a:r>
          </a:p>
          <a:p>
            <a:pPr algn="l"/>
            <a:r>
              <a:rPr lang="en-US" sz="3200" b="1" i="0" dirty="0">
                <a:solidFill>
                  <a:srgbClr val="0D0D0D"/>
                </a:solidFill>
                <a:effectLst/>
                <a:latin typeface="Söhne"/>
              </a:rPr>
              <a:t>Thank You!</a:t>
            </a:r>
            <a:endParaRPr lang="en-US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br>
              <a:rPr lang="en-US" sz="2000" dirty="0"/>
            </a:br>
            <a:endParaRPr lang="en-US" sz="2000" dirty="0">
              <a:solidFill>
                <a:srgbClr val="4D3527"/>
              </a:solidFill>
              <a:latin typeface="Kulachat Slab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295949" y="1028700"/>
            <a:ext cx="5106101" cy="4161472"/>
          </a:xfrm>
          <a:custGeom>
            <a:avLst/>
            <a:gdLst/>
            <a:ahLst/>
            <a:cxnLst/>
            <a:rect l="l" t="t" r="r" b="b"/>
            <a:pathLst>
              <a:path w="5106101" h="4161472">
                <a:moveTo>
                  <a:pt x="0" y="0"/>
                </a:moveTo>
                <a:lnTo>
                  <a:pt x="5106101" y="0"/>
                </a:lnTo>
                <a:lnTo>
                  <a:pt x="5106101" y="4161472"/>
                </a:lnTo>
                <a:lnTo>
                  <a:pt x="0" y="41614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38224" y="3646489"/>
            <a:ext cx="8371775" cy="39782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381759" lvl="1" indent="-690880">
              <a:lnSpc>
                <a:spcPts val="5119"/>
              </a:lnSpc>
              <a:buFont typeface="Arial"/>
              <a:buChar char="•"/>
            </a:pPr>
            <a:r>
              <a:rPr lang="en-US" sz="6399" dirty="0">
                <a:solidFill>
                  <a:schemeClr val="tx1">
                    <a:lumMod val="75000"/>
                    <a:lumOff val="25000"/>
                  </a:schemeClr>
                </a:solidFill>
                <a:latin typeface="Bright Retro" panose="020B0604020202020204" charset="0"/>
              </a:rPr>
              <a:t>Dataset from Kaggle.com</a:t>
            </a:r>
          </a:p>
          <a:p>
            <a:pPr marL="1381759" lvl="1" indent="-690880">
              <a:lnSpc>
                <a:spcPts val="5119"/>
              </a:lnSpc>
              <a:buFont typeface="Arial"/>
              <a:buChar char="•"/>
            </a:pPr>
            <a:r>
              <a:rPr lang="en-US" sz="6399" dirty="0">
                <a:solidFill>
                  <a:schemeClr val="tx1">
                    <a:lumMod val="75000"/>
                    <a:lumOff val="25000"/>
                  </a:schemeClr>
                </a:solidFill>
                <a:latin typeface="Bright Retro" panose="020B0604020202020204" charset="0"/>
              </a:rPr>
              <a:t>Helps from friends and teachers</a:t>
            </a:r>
          </a:p>
          <a:p>
            <a:pPr marL="1381759" lvl="1" indent="-690880">
              <a:lnSpc>
                <a:spcPts val="5119"/>
              </a:lnSpc>
              <a:buFont typeface="Arial"/>
              <a:buChar char="•"/>
            </a:pPr>
            <a:r>
              <a:rPr lang="en-US" sz="6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Bright Retro" panose="020B0604020202020204" charset="0"/>
              </a:rPr>
              <a:t>Power BI Documentation</a:t>
            </a:r>
            <a:endParaRPr lang="en-US" sz="6399" dirty="0">
              <a:solidFill>
                <a:schemeClr val="tx1">
                  <a:lumMod val="75000"/>
                  <a:lumOff val="25000"/>
                </a:schemeClr>
              </a:solidFill>
              <a:latin typeface="Bright Retro" panose="020B0604020202020204" charset="0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202684" y="7876222"/>
            <a:ext cx="9346684" cy="3483764"/>
          </a:xfrm>
          <a:custGeom>
            <a:avLst/>
            <a:gdLst/>
            <a:ahLst/>
            <a:cxnLst/>
            <a:rect l="l" t="t" r="r" b="b"/>
            <a:pathLst>
              <a:path w="9346684" h="3483764">
                <a:moveTo>
                  <a:pt x="0" y="0"/>
                </a:moveTo>
                <a:lnTo>
                  <a:pt x="9346684" y="0"/>
                </a:lnTo>
                <a:lnTo>
                  <a:pt x="9346684" y="3483765"/>
                </a:lnTo>
                <a:lnTo>
                  <a:pt x="0" y="34837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84982" y="1771968"/>
            <a:ext cx="10431735" cy="163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520"/>
              </a:lnSpc>
            </a:pPr>
            <a:r>
              <a:rPr lang="en-US" sz="14400">
                <a:solidFill>
                  <a:srgbClr val="4D3527"/>
                </a:solidFill>
                <a:latin typeface="Bright Retro"/>
              </a:rPr>
              <a:t>References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895238" y="-1066800"/>
            <a:ext cx="8628676" cy="8229600"/>
          </a:xfrm>
          <a:custGeom>
            <a:avLst/>
            <a:gdLst/>
            <a:ahLst/>
            <a:cxnLst/>
            <a:rect l="l" t="t" r="r" b="b"/>
            <a:pathLst>
              <a:path w="8628676" h="8229600">
                <a:moveTo>
                  <a:pt x="0" y="0"/>
                </a:moveTo>
                <a:lnTo>
                  <a:pt x="8628676" y="0"/>
                </a:lnTo>
                <a:lnTo>
                  <a:pt x="862867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770317" y="3578224"/>
            <a:ext cx="6747366" cy="4292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00"/>
              </a:lnSpc>
            </a:pPr>
            <a:r>
              <a:rPr lang="en-US" sz="20000">
                <a:solidFill>
                  <a:srgbClr val="4D3527"/>
                </a:solidFill>
                <a:latin typeface="Bright Retro"/>
              </a:rPr>
              <a:t>Thank</a:t>
            </a:r>
          </a:p>
          <a:p>
            <a:pPr algn="ctr">
              <a:lnSpc>
                <a:spcPts val="16000"/>
              </a:lnSpc>
            </a:pPr>
            <a:r>
              <a:rPr lang="en-US" sz="20000">
                <a:solidFill>
                  <a:srgbClr val="4D3527"/>
                </a:solidFill>
                <a:latin typeface="Bright Retro"/>
              </a:rPr>
              <a:t>You!</a:t>
            </a:r>
          </a:p>
        </p:txBody>
      </p:sp>
      <p:sp>
        <p:nvSpPr>
          <p:cNvPr id="5" name="Freeform 5"/>
          <p:cNvSpPr/>
          <p:nvPr/>
        </p:nvSpPr>
        <p:spPr>
          <a:xfrm>
            <a:off x="13555908" y="2266950"/>
            <a:ext cx="8628676" cy="8229600"/>
          </a:xfrm>
          <a:custGeom>
            <a:avLst/>
            <a:gdLst/>
            <a:ahLst/>
            <a:cxnLst/>
            <a:rect l="l" t="t" r="r" b="b"/>
            <a:pathLst>
              <a:path w="8628676" h="8229600">
                <a:moveTo>
                  <a:pt x="0" y="0"/>
                </a:moveTo>
                <a:lnTo>
                  <a:pt x="8628676" y="0"/>
                </a:lnTo>
                <a:lnTo>
                  <a:pt x="862867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757402" y="176013"/>
            <a:ext cx="14773196" cy="9934974"/>
          </a:xfrm>
          <a:custGeom>
            <a:avLst/>
            <a:gdLst/>
            <a:ahLst/>
            <a:cxnLst/>
            <a:rect l="l" t="t" r="r" b="b"/>
            <a:pathLst>
              <a:path w="14773196" h="9934974">
                <a:moveTo>
                  <a:pt x="0" y="0"/>
                </a:moveTo>
                <a:lnTo>
                  <a:pt x="14773196" y="0"/>
                </a:lnTo>
                <a:lnTo>
                  <a:pt x="14773196" y="9934974"/>
                </a:lnTo>
                <a:lnTo>
                  <a:pt x="0" y="99349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333999" y="1181101"/>
            <a:ext cx="7391401" cy="13721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719"/>
              </a:lnSpc>
            </a:pPr>
            <a:r>
              <a:rPr lang="en-US" sz="9600" b="1" dirty="0">
                <a:solidFill>
                  <a:srgbClr val="4D3527"/>
                </a:solidFill>
                <a:latin typeface="Bright Retro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00400" y="3558360"/>
            <a:ext cx="11887200" cy="53189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Welcome to our presentation on Coffee Sales Analysis, where we delve into the fascinating world of coffee consumption trends using the power of data analytics.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Harnessing the capabilities of Power BI and SQL, we have meticulously analyzed coffee sales data to uncover valuable insights that can drive strategic decision-making within the coffee industry.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In this presentation, we will take you on a journey through the aromatic landscape of coffee sales, exploring market trends, consumer behavior, and sales performance across different regions and product categories.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Join us as we unveil the hidden potential within your coffee sales data and empower you with actionable insights to brew success in the competitive coffee market.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423E23-420D-64CF-7141-FF77D0A58631}"/>
              </a:ext>
            </a:extLst>
          </p:cNvPr>
          <p:cNvSpPr/>
          <p:nvPr/>
        </p:nvSpPr>
        <p:spPr>
          <a:xfrm>
            <a:off x="3520761" y="2553271"/>
            <a:ext cx="996663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i="0" dirty="0">
                <a:solidFill>
                  <a:srgbClr val="0D0D0D"/>
                </a:solidFill>
                <a:effectLst/>
                <a:latin typeface="Sylfaen" panose="010A0502050306030303" pitchFamily="18" charset="0"/>
              </a:rPr>
              <a:t>Coffee Sales Analysis: Brewing Insights</a:t>
            </a:r>
            <a:endParaRPr lang="en-US" sz="40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Sylfaen" panose="010A0502050306030303" pitchFamily="18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7DC96E84-2529-9F81-AA04-E06F7EB04C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76999"/>
            <a:ext cx="65" cy="5539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57401" y="3238501"/>
            <a:ext cx="13784535" cy="6781800"/>
          </a:xfrm>
          <a:custGeom>
            <a:avLst/>
            <a:gdLst/>
            <a:ahLst/>
            <a:cxnLst/>
            <a:rect l="l" t="t" r="r" b="b"/>
            <a:pathLst>
              <a:path w="15098643" h="5869597">
                <a:moveTo>
                  <a:pt x="0" y="0"/>
                </a:moveTo>
                <a:lnTo>
                  <a:pt x="15098642" y="0"/>
                </a:lnTo>
                <a:lnTo>
                  <a:pt x="15098642" y="5869597"/>
                </a:lnTo>
                <a:lnTo>
                  <a:pt x="0" y="58695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algn="l"/>
            <a:r>
              <a:rPr lang="en-US" sz="28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Objective:</a:t>
            </a:r>
            <a:endParaRPr lang="en-US" sz="2800" b="0" i="0" dirty="0">
              <a:solidFill>
                <a:srgbClr val="0D0D0D"/>
              </a:solidFill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algn="l"/>
            <a:r>
              <a:rPr lang="en-US" sz="28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The objective of this presentation is to demonstrate how Power BI and SQL were leveraged to conduct a comprehensive analysis of coffee sales data. By combining the analytical capabilities of Power BI with the robust querying power of SQL, we aim to: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Uncover key insights: Explore the intricacies of coffee sales data to identify trends, patterns, and outliers that provide valuable insights into consumer behavior and market dynamics.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Enhance decision-making: Empower stakeholders with actionable information to optimize product offerings, marketing strategies, and operational efficiency in the coffee industry.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Visualize data effectively: Utilize the interactive visualizations and dashboards created in Power BI to present complex sales data in an intuitive and easy-to-understand format, enabling stakeholders to gain deeper insights at a glance.</a:t>
            </a:r>
          </a:p>
          <a:p>
            <a:endParaRPr lang="en-US" dirty="0">
              <a:latin typeface="Sitka Display" panose="02000505000000020004" pitchFamily="2" charset="0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5649735" y="7200588"/>
            <a:ext cx="2669495" cy="3204498"/>
          </a:xfrm>
          <a:custGeom>
            <a:avLst/>
            <a:gdLst/>
            <a:ahLst/>
            <a:cxnLst/>
            <a:rect l="l" t="t" r="r" b="b"/>
            <a:pathLst>
              <a:path w="3237162" h="4942233">
                <a:moveTo>
                  <a:pt x="0" y="0"/>
                </a:moveTo>
                <a:lnTo>
                  <a:pt x="3237162" y="0"/>
                </a:lnTo>
                <a:lnTo>
                  <a:pt x="3237162" y="4942232"/>
                </a:lnTo>
                <a:lnTo>
                  <a:pt x="0" y="49422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0" y="118087"/>
            <a:ext cx="3483223" cy="2856243"/>
          </a:xfrm>
          <a:custGeom>
            <a:avLst/>
            <a:gdLst/>
            <a:ahLst/>
            <a:cxnLst/>
            <a:rect l="l" t="t" r="r" b="b"/>
            <a:pathLst>
              <a:path w="3483223" h="2856243">
                <a:moveTo>
                  <a:pt x="3483223" y="0"/>
                </a:moveTo>
                <a:lnTo>
                  <a:pt x="0" y="0"/>
                </a:lnTo>
                <a:lnTo>
                  <a:pt x="0" y="2856243"/>
                </a:lnTo>
                <a:lnTo>
                  <a:pt x="3483223" y="2856243"/>
                </a:lnTo>
                <a:lnTo>
                  <a:pt x="348322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074740" y="-511191"/>
            <a:ext cx="3152966" cy="4114800"/>
          </a:xfrm>
          <a:custGeom>
            <a:avLst/>
            <a:gdLst/>
            <a:ahLst/>
            <a:cxnLst/>
            <a:rect l="l" t="t" r="r" b="b"/>
            <a:pathLst>
              <a:path w="3152966" h="4114800">
                <a:moveTo>
                  <a:pt x="0" y="0"/>
                </a:moveTo>
                <a:lnTo>
                  <a:pt x="3152966" y="0"/>
                </a:lnTo>
                <a:lnTo>
                  <a:pt x="31529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251732" y="1619250"/>
            <a:ext cx="13784535" cy="1450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39"/>
              </a:lnSpc>
            </a:pPr>
            <a:r>
              <a:rPr lang="en-US" sz="12799">
                <a:solidFill>
                  <a:srgbClr val="4D3527"/>
                </a:solidFill>
                <a:latin typeface="Bright Retro"/>
              </a:rPr>
              <a:t>Project Overview</a:t>
            </a:r>
          </a:p>
        </p:txBody>
      </p:sp>
      <p:sp>
        <p:nvSpPr>
          <p:cNvPr id="9" name="Freeform 9"/>
          <p:cNvSpPr/>
          <p:nvPr/>
        </p:nvSpPr>
        <p:spPr>
          <a:xfrm>
            <a:off x="-547783" y="7552097"/>
            <a:ext cx="3152966" cy="4114800"/>
          </a:xfrm>
          <a:custGeom>
            <a:avLst/>
            <a:gdLst/>
            <a:ahLst/>
            <a:cxnLst/>
            <a:rect l="l" t="t" r="r" b="b"/>
            <a:pathLst>
              <a:path w="3152966" h="4114800">
                <a:moveTo>
                  <a:pt x="0" y="0"/>
                </a:moveTo>
                <a:lnTo>
                  <a:pt x="3152966" y="0"/>
                </a:lnTo>
                <a:lnTo>
                  <a:pt x="31529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379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1599" y="897682"/>
            <a:ext cx="15240001" cy="8920487"/>
          </a:xfrm>
          <a:custGeom>
            <a:avLst/>
            <a:gdLst/>
            <a:ahLst/>
            <a:cxnLst/>
            <a:rect l="l" t="t" r="r" b="b"/>
            <a:pathLst>
              <a:path w="5183865" h="5702251">
                <a:moveTo>
                  <a:pt x="0" y="0"/>
                </a:moveTo>
                <a:lnTo>
                  <a:pt x="5183864" y="0"/>
                </a:lnTo>
                <a:lnTo>
                  <a:pt x="5183864" y="5702251"/>
                </a:lnTo>
                <a:lnTo>
                  <a:pt x="0" y="57022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en-US" sz="3200" dirty="0">
                <a:highlight>
                  <a:srgbClr val="FFFF00"/>
                </a:highlight>
                <a:latin typeface="Cambria Math" panose="02040503050406030204" pitchFamily="18" charset="0"/>
                <a:ea typeface="Cambria Math" panose="02040503050406030204" pitchFamily="18" charset="0"/>
              </a:rPr>
              <a:t>Below are the Features in the Dataset</a:t>
            </a:r>
          </a:p>
          <a:p>
            <a:endParaRPr lang="en-US" sz="3200" dirty="0">
              <a:highlight>
                <a:srgbClr val="FFFF00"/>
              </a:highlight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rgbClr val="190117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AreaCode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-The geographic area code where the sales transaction occurred.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Cogs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-The direct costs associated with producing or purchasing the coffee products sold.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DifferenceBetweenActualandTargetProfit</a:t>
            </a:r>
            <a:endParaRPr lang="en-US" sz="2400" b="1" i="0" dirty="0">
              <a:solidFill>
                <a:srgbClr val="0D0D0D"/>
              </a:solidFill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Date-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The date of the sales transaction.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Inventory Margin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-The profit margin calculated based on inventory levels.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Margin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-The profit margin on sales.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Market_size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-The size of the coffee market in the specific region.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Market-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 The market segment or industry sector within which the coffee sales occur.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Marketing-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 The expenses associated with marketing activities.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Product</a:t>
            </a:r>
            <a:r>
              <a:rPr lang="en-US" sz="2400" b="0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_</a:t>
            </a: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line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 - category</a:t>
            </a:r>
            <a:endParaRPr lang="en-US" sz="2400" dirty="0">
              <a:solidFill>
                <a:srgbClr val="0D0D0D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Product</a:t>
            </a:r>
            <a:r>
              <a:rPr lang="en-US" sz="2400" b="0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_</a:t>
            </a: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type</a:t>
            </a: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-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 category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Product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 -category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Profit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Sales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State-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 where the product is sold.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Target_cogs</a:t>
            </a:r>
            <a:endParaRPr lang="en-US" sz="2400" b="1" i="0" dirty="0">
              <a:solidFill>
                <a:srgbClr val="0D0D0D"/>
              </a:solidFill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Target_margin</a:t>
            </a:r>
            <a:endParaRPr lang="en-US" sz="2400" b="1" dirty="0">
              <a:solidFill>
                <a:srgbClr val="0D0D0D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Target_profit</a:t>
            </a:r>
            <a:endParaRPr lang="en-US" sz="2400" b="1" i="0" dirty="0">
              <a:solidFill>
                <a:srgbClr val="0D0D0D"/>
              </a:solidFill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Target_sales</a:t>
            </a: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Total_expenses</a:t>
            </a:r>
            <a:endParaRPr lang="en-US" sz="2400" b="1" i="0" dirty="0">
              <a:solidFill>
                <a:srgbClr val="0D0D0D"/>
              </a:solidFill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Type -category</a:t>
            </a:r>
            <a:endParaRPr lang="en-US" sz="24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" name="Freeform 5"/>
          <p:cNvSpPr/>
          <p:nvPr/>
        </p:nvSpPr>
        <p:spPr>
          <a:xfrm rot="-5400000">
            <a:off x="13784022" y="-917021"/>
            <a:ext cx="3094336" cy="5866040"/>
          </a:xfrm>
          <a:custGeom>
            <a:avLst/>
            <a:gdLst/>
            <a:ahLst/>
            <a:cxnLst/>
            <a:rect l="l" t="t" r="r" b="b"/>
            <a:pathLst>
              <a:path w="3094336" h="5866040">
                <a:moveTo>
                  <a:pt x="0" y="0"/>
                </a:moveTo>
                <a:lnTo>
                  <a:pt x="3094336" y="0"/>
                </a:lnTo>
                <a:lnTo>
                  <a:pt x="3094336" y="5866040"/>
                </a:lnTo>
                <a:lnTo>
                  <a:pt x="0" y="58660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33207" y="0"/>
            <a:ext cx="7805994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39"/>
              </a:lnSpc>
            </a:pPr>
            <a:r>
              <a:rPr lang="en-US" sz="7200" dirty="0">
                <a:solidFill>
                  <a:srgbClr val="4D3527"/>
                </a:solidFill>
                <a:latin typeface="Bright Retro"/>
              </a:rPr>
              <a:t>Feature Description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Freeform 9"/>
          <p:cNvSpPr/>
          <p:nvPr/>
        </p:nvSpPr>
        <p:spPr>
          <a:xfrm>
            <a:off x="-1240108" y="-745196"/>
            <a:ext cx="5250905" cy="4114800"/>
          </a:xfrm>
          <a:custGeom>
            <a:avLst/>
            <a:gdLst/>
            <a:ahLst/>
            <a:cxnLst/>
            <a:rect l="l" t="t" r="r" b="b"/>
            <a:pathLst>
              <a:path w="5250905" h="4114800">
                <a:moveTo>
                  <a:pt x="0" y="0"/>
                </a:moveTo>
                <a:lnTo>
                  <a:pt x="5250905" y="0"/>
                </a:lnTo>
                <a:lnTo>
                  <a:pt x="525090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4277203" y="-1015380"/>
            <a:ext cx="5250905" cy="4114800"/>
          </a:xfrm>
          <a:custGeom>
            <a:avLst/>
            <a:gdLst/>
            <a:ahLst/>
            <a:cxnLst/>
            <a:rect l="l" t="t" r="r" b="b"/>
            <a:pathLst>
              <a:path w="5250905" h="4114800">
                <a:moveTo>
                  <a:pt x="0" y="0"/>
                </a:moveTo>
                <a:lnTo>
                  <a:pt x="5250905" y="0"/>
                </a:lnTo>
                <a:lnTo>
                  <a:pt x="525090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921ACD0-E0D7-04D8-9132-C97C69681D02}"/>
              </a:ext>
            </a:extLst>
          </p:cNvPr>
          <p:cNvSpPr/>
          <p:nvPr/>
        </p:nvSpPr>
        <p:spPr>
          <a:xfrm>
            <a:off x="4114799" y="0"/>
            <a:ext cx="10162404" cy="175432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Data Cleaning and Preprocessing</a:t>
            </a:r>
          </a:p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Steps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B60921-EE51-BF56-5364-C71AF1B6D00A}"/>
              </a:ext>
            </a:extLst>
          </p:cNvPr>
          <p:cNvSpPr txBox="1"/>
          <p:nvPr/>
        </p:nvSpPr>
        <p:spPr>
          <a:xfrm>
            <a:off x="3124200" y="2171700"/>
            <a:ext cx="116586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Handling null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Removing duplicates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Delete irrelevant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Checking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Add some new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Making new tables according to my 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Background Design in Power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Generate KPI’s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Importing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Dashboard Building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Make buttons for page Navigation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Uncover insights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00200" y="1866900"/>
            <a:ext cx="16230600" cy="8839200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2" y="0"/>
                </a:lnTo>
                <a:lnTo>
                  <a:pt x="11939852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Data Availability and Quality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I need to invest time in data preprocessing and cleansing to make it usable for visualization.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Designing an effective dashboard requires understanding the audience's needs and creating visualizations that are intuitive and informative.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Large datasets or complex visualizations can impact the performance of the dashboard.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Since Data includes many categorical features, so handling them and creating insights takes a lot of time.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0D0D0D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Making a interactive informative and user friendly dashboards takes a lot of time.</a:t>
            </a:r>
            <a:endParaRPr lang="en-US" sz="3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57800" y="0"/>
            <a:ext cx="800100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Risk and Challenges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2B4C3F-E951-CC14-BF36-C0AE626B2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43D4A23-327D-3D1A-1641-745A905C8E0A}"/>
              </a:ext>
            </a:extLst>
          </p:cNvPr>
          <p:cNvSpPr/>
          <p:nvPr/>
        </p:nvSpPr>
        <p:spPr>
          <a:xfrm flipH="1" flipV="1">
            <a:off x="0" y="-74699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A5D8E10-FB2D-1788-F01D-E3589A6D5EA2}"/>
              </a:ext>
            </a:extLst>
          </p:cNvPr>
          <p:cNvSpPr/>
          <p:nvPr/>
        </p:nvSpPr>
        <p:spPr>
          <a:xfrm>
            <a:off x="11938261" y="4423308"/>
            <a:ext cx="5816339" cy="2091792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0D51983-6A29-ADF3-626A-E9F62706071D}"/>
              </a:ext>
            </a:extLst>
          </p:cNvPr>
          <p:cNvSpPr txBox="1"/>
          <p:nvPr/>
        </p:nvSpPr>
        <p:spPr>
          <a:xfrm>
            <a:off x="7391399" y="74699"/>
            <a:ext cx="3276601" cy="127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KPI’s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40E83B5F-C380-F6B8-2A1F-17F3FC51F3C2}"/>
              </a:ext>
            </a:extLst>
          </p:cNvPr>
          <p:cNvSpPr txBox="1"/>
          <p:nvPr/>
        </p:nvSpPr>
        <p:spPr>
          <a:xfrm>
            <a:off x="12429906" y="4630936"/>
            <a:ext cx="4791294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From this </a:t>
            </a:r>
            <a:r>
              <a:rPr lang="en-US" sz="3200" dirty="0" err="1">
                <a:solidFill>
                  <a:srgbClr val="4D3527"/>
                </a:solidFill>
                <a:latin typeface="Kulachat Slab"/>
              </a:rPr>
              <a:t>Sql</a:t>
            </a:r>
            <a:r>
              <a:rPr lang="en-US" sz="3200" dirty="0">
                <a:solidFill>
                  <a:srgbClr val="4D3527"/>
                </a:solidFill>
                <a:latin typeface="Kulachat Slab"/>
              </a:rPr>
              <a:t> Query we get the KPI’s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6DB3CB-F942-609C-9C90-F07ADCB8C4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81" y="2019300"/>
            <a:ext cx="12065944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492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F792A-D10C-5802-4C7E-1BC1FD788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9922C50-0EBD-29D4-FDE4-0B5BF964B41C}"/>
              </a:ext>
            </a:extLst>
          </p:cNvPr>
          <p:cNvSpPr/>
          <p:nvPr/>
        </p:nvSpPr>
        <p:spPr>
          <a:xfrm flipH="1" flipV="1">
            <a:off x="-66345" y="-1143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1DE01CB2-7568-E295-D693-B3B3FF920FD8}"/>
              </a:ext>
            </a:extLst>
          </p:cNvPr>
          <p:cNvSpPr/>
          <p:nvPr/>
        </p:nvSpPr>
        <p:spPr>
          <a:xfrm>
            <a:off x="8775925" y="5002967"/>
            <a:ext cx="8839201" cy="2971800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From this </a:t>
            </a:r>
            <a:r>
              <a:rPr lang="en-US" sz="2400" b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Sql</a:t>
            </a: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query we 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The best selling </a:t>
            </a:r>
            <a:r>
              <a:rPr lang="en-US" sz="2400" b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product_type</a:t>
            </a: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by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We can easily identify what the </a:t>
            </a:r>
            <a:r>
              <a:rPr lang="en-US" sz="2400" b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product_type</a:t>
            </a: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customers want in these states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D962EC7-95EF-20F1-7664-8E9F503962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74" y="1487518"/>
            <a:ext cx="8196446" cy="86520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A14AE34-C39E-1C59-2F45-FE776AF436C2}"/>
              </a:ext>
            </a:extLst>
          </p:cNvPr>
          <p:cNvSpPr txBox="1"/>
          <p:nvPr/>
        </p:nvSpPr>
        <p:spPr>
          <a:xfrm>
            <a:off x="7467600" y="-114300"/>
            <a:ext cx="4267200" cy="136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4238327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9D3C64-A959-B18C-C816-D14115F8F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5C56141-E238-1F48-C296-1DD8388B5B11}"/>
              </a:ext>
            </a:extLst>
          </p:cNvPr>
          <p:cNvSpPr/>
          <p:nvPr/>
        </p:nvSpPr>
        <p:spPr>
          <a:xfrm flipH="1" flipV="1">
            <a:off x="0" y="-562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1444" b="-11444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15C9A803-ADF3-556A-6856-4C37DCEFD2A8}"/>
              </a:ext>
            </a:extLst>
          </p:cNvPr>
          <p:cNvSpPr/>
          <p:nvPr/>
        </p:nvSpPr>
        <p:spPr>
          <a:xfrm>
            <a:off x="9905999" y="4762500"/>
            <a:ext cx="8800881" cy="3352800"/>
          </a:xfrm>
          <a:custGeom>
            <a:avLst/>
            <a:gdLst/>
            <a:ahLst/>
            <a:cxnLst/>
            <a:rect l="l" t="t" r="r" b="b"/>
            <a:pathLst>
              <a:path w="11939851" h="4641617">
                <a:moveTo>
                  <a:pt x="0" y="0"/>
                </a:moveTo>
                <a:lnTo>
                  <a:pt x="11939851" y="0"/>
                </a:lnTo>
                <a:lnTo>
                  <a:pt x="11939851" y="4641617"/>
                </a:lnTo>
                <a:lnTo>
                  <a:pt x="0" y="4641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4E781D8-CFB3-ACA8-4211-4F9E490DA55B}"/>
              </a:ext>
            </a:extLst>
          </p:cNvPr>
          <p:cNvSpPr txBox="1"/>
          <p:nvPr/>
        </p:nvSpPr>
        <p:spPr>
          <a:xfrm>
            <a:off x="7391399" y="190500"/>
            <a:ext cx="3200401" cy="127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8000" dirty="0">
                <a:solidFill>
                  <a:srgbClr val="4D3527"/>
                </a:solidFill>
                <a:latin typeface="Bright Retro"/>
              </a:rPr>
              <a:t>Insights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ACA7C08-787D-C30C-E888-DF09336B3D8B}"/>
              </a:ext>
            </a:extLst>
          </p:cNvPr>
          <p:cNvSpPr txBox="1"/>
          <p:nvPr/>
        </p:nvSpPr>
        <p:spPr>
          <a:xfrm>
            <a:off x="10439400" y="5143500"/>
            <a:ext cx="76962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From this </a:t>
            </a:r>
            <a:r>
              <a:rPr lang="en-US" sz="3200" dirty="0" err="1">
                <a:solidFill>
                  <a:srgbClr val="4D3527"/>
                </a:solidFill>
                <a:latin typeface="Kulachat Slab"/>
              </a:rPr>
              <a:t>sql</a:t>
            </a:r>
            <a:r>
              <a:rPr lang="en-US" sz="3200" dirty="0">
                <a:solidFill>
                  <a:srgbClr val="4D3527"/>
                </a:solidFill>
                <a:latin typeface="Kulachat Slab"/>
              </a:rPr>
              <a:t> query we get </a:t>
            </a:r>
          </a:p>
          <a:p>
            <a:pPr marL="457200" indent="-457200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4D3527"/>
                </a:solidFill>
                <a:latin typeface="Kulachat Slab"/>
              </a:rPr>
              <a:t>Top N product by Profit and there profit contributions using stored procedure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25609A-BF9C-E28E-D337-313D0C9473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587"/>
            <a:ext cx="10020520" cy="828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793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976</Words>
  <Application>Microsoft Office PowerPoint</Application>
  <PresentationFormat>Custom</PresentationFormat>
  <Paragraphs>122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Bright Retro</vt:lpstr>
      <vt:lpstr>Sitka Display</vt:lpstr>
      <vt:lpstr>Calibri</vt:lpstr>
      <vt:lpstr>Algerian</vt:lpstr>
      <vt:lpstr>Kulachat Slab</vt:lpstr>
      <vt:lpstr>Cambria Math</vt:lpstr>
      <vt:lpstr>Söhne</vt:lpstr>
      <vt:lpstr>Sylfaen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Brown Vintage Group Project Presentation</dc:title>
  <dc:creator>Lenovo</dc:creator>
  <cp:lastModifiedBy>Prikshit Malik</cp:lastModifiedBy>
  <cp:revision>5</cp:revision>
  <dcterms:created xsi:type="dcterms:W3CDTF">2006-08-16T00:00:00Z</dcterms:created>
  <dcterms:modified xsi:type="dcterms:W3CDTF">2024-02-20T06:41:34Z</dcterms:modified>
  <dc:identifier>DAF9QjZ2Imw</dc:identifier>
</cp:coreProperties>
</file>

<file path=docProps/thumbnail.jpeg>
</file>